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94" r:id="rId3"/>
    <p:sldId id="257" r:id="rId4"/>
    <p:sldId id="262" r:id="rId5"/>
    <p:sldId id="263" r:id="rId6"/>
    <p:sldId id="264" r:id="rId7"/>
    <p:sldId id="260" r:id="rId8"/>
    <p:sldId id="270" r:id="rId9"/>
    <p:sldId id="271" r:id="rId10"/>
    <p:sldId id="274" r:id="rId11"/>
    <p:sldId id="277" r:id="rId12"/>
    <p:sldId id="272" r:id="rId13"/>
    <p:sldId id="275" r:id="rId14"/>
    <p:sldId id="276" r:id="rId15"/>
    <p:sldId id="278" r:id="rId16"/>
    <p:sldId id="273" r:id="rId17"/>
    <p:sldId id="261" r:id="rId18"/>
    <p:sldId id="265" r:id="rId19"/>
    <p:sldId id="296" r:id="rId20"/>
    <p:sldId id="266" r:id="rId21"/>
    <p:sldId id="267" r:id="rId22"/>
    <p:sldId id="279" r:id="rId23"/>
    <p:sldId id="281" r:id="rId24"/>
    <p:sldId id="282" r:id="rId25"/>
    <p:sldId id="283" r:id="rId26"/>
    <p:sldId id="284" r:id="rId27"/>
    <p:sldId id="285" r:id="rId28"/>
    <p:sldId id="286" r:id="rId29"/>
    <p:sldId id="295" r:id="rId30"/>
    <p:sldId id="287" r:id="rId31"/>
    <p:sldId id="288" r:id="rId32"/>
    <p:sldId id="290" r:id="rId33"/>
    <p:sldId id="289" r:id="rId34"/>
    <p:sldId id="291" r:id="rId35"/>
    <p:sldId id="293" r:id="rId36"/>
    <p:sldId id="292" r:id="rId37"/>
    <p:sldId id="297" r:id="rId38"/>
    <p:sldId id="298" r:id="rId39"/>
    <p:sldId id="299" r:id="rId40"/>
    <p:sldId id="300" r:id="rId41"/>
    <p:sldId id="301" r:id="rId42"/>
    <p:sldId id="302" r:id="rId43"/>
    <p:sldId id="303" r:id="rId44"/>
    <p:sldId id="304" r:id="rId45"/>
    <p:sldId id="305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5C885-4E7D-48F9-A41A-891D85B2C7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E01F37-8E5C-4547-B221-BF2E14DD67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0B3E01-24CA-4509-8092-6189F67B3A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B39A66-29CD-4D63-8880-340C75A1E80D}" type="datetimeFigureOut">
              <a:rPr lang="en-US" smtClean="0"/>
              <a:t>27/2/2026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701197-F80F-41DE-B7F2-6EDFF4BA95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B85EA9-8F05-4944-A445-EC644244C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765176-6260-4D00-9EDB-F02D2884AA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8769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70274D-5E65-42AC-B864-90419FDC0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182C7B-1C19-49FB-9B9E-24BEB8AA6B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47021F-2698-473A-8A10-D9B82D668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B39A66-29CD-4D63-8880-340C75A1E80D}" type="datetimeFigureOut">
              <a:rPr lang="en-US" smtClean="0"/>
              <a:t>27/2/2026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567B28-F00A-45E0-A539-57B101070A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AA8978-AC44-44BD-BBF4-38A0F5F96A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765176-6260-4D00-9EDB-F02D2884AA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5809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72C60F7-BAAE-4951-AC72-FE27DC505EE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24C05E-0C4E-4231-9B4D-7498A9EB86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697AE4-675F-4F4F-BAA7-D896EE7E6D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B39A66-29CD-4D63-8880-340C75A1E80D}" type="datetimeFigureOut">
              <a:rPr lang="en-US" smtClean="0"/>
              <a:t>27/2/2026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BD923C-9EE1-44CB-B3E6-323F9B31B2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A0FF9C-31C6-4976-8D51-BA6ECF799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765176-6260-4D00-9EDB-F02D2884AA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69141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EB23C3-01DC-4DDF-A467-B07A61EC6C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F0E5EE-197D-46C0-855F-98AEFD5733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73B5F0-F4D1-42B0-B126-99B11F1F8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B39A66-29CD-4D63-8880-340C75A1E80D}" type="datetimeFigureOut">
              <a:rPr lang="en-US" smtClean="0"/>
              <a:t>27/2/2026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A78BD2-8080-41A9-9E10-DC5F72FDAB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9A4512-7899-4BA2-986A-B57D4A9AA7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765176-6260-4D00-9EDB-F02D2884AA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16156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B31464-BEAB-407E-ACE9-8D89B4483A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33FD28-956E-4478-AD70-B55610E18C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81B9FB-EF3D-4643-B8F0-0879D02F1B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B39A66-29CD-4D63-8880-340C75A1E80D}" type="datetimeFigureOut">
              <a:rPr lang="en-US" smtClean="0"/>
              <a:t>27/2/2026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E12D29-F52D-4239-B036-4E406C5A55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0A27C0-4BFB-44DB-AF80-5C36579E5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765176-6260-4D00-9EDB-F02D2884AA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6126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6E1595-33A7-4FB0-9A1E-BD83E4A99F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5E82B1-E2A8-498D-BBFB-CFC1A419BBF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E0114C-4528-4718-B3ED-9AFC39B064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312F44-6CC2-4BBF-84E6-3A1066064A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B39A66-29CD-4D63-8880-340C75A1E80D}" type="datetimeFigureOut">
              <a:rPr lang="en-US" smtClean="0"/>
              <a:t>27/2/2026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D4876E-6D4A-43E8-AF38-608FC2745E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5064D5-0017-43D9-8A95-E1C8100434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765176-6260-4D00-9EDB-F02D2884AA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9969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B5CF3-B762-414B-A6D5-1001182FB2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8551A1-B163-4039-909A-37B5B3442D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024117-1065-4880-A625-14E7300101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87F89EE-01AD-4A51-9108-BC8E0CBAD39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D28B0CE-CF9D-4793-902E-0F8DB771C04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DFBDCEF-41C9-4F3C-8807-0110A40562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B39A66-29CD-4D63-8880-340C75A1E80D}" type="datetimeFigureOut">
              <a:rPr lang="en-US" smtClean="0"/>
              <a:t>27/2/2026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20345BF-1E26-469F-B936-B2F010F0BF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BBCB092-1A94-49A3-B14F-1B990E347B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765176-6260-4D00-9EDB-F02D2884AA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5380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34F64F-D44A-461A-ABC6-6DB4C3CC5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5DC157-7AF7-4883-9FEA-4F0647BDE2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B39A66-29CD-4D63-8880-340C75A1E80D}" type="datetimeFigureOut">
              <a:rPr lang="en-US" smtClean="0"/>
              <a:t>27/2/2026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6E9909-6CF6-4AEC-9D8C-88A111C90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8C6CC9-F419-4845-8332-45F5590C82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765176-6260-4D00-9EDB-F02D2884AA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2486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A1F2FE8-5BAA-4966-B4C9-8A1B4EC6A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B39A66-29CD-4D63-8880-340C75A1E80D}" type="datetimeFigureOut">
              <a:rPr lang="en-US" smtClean="0"/>
              <a:t>27/2/2026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09CE3EB-0169-49E7-9A21-F5C9A63626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9AEDC9-3A10-4D5E-A24D-FACB6BFFB1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765176-6260-4D00-9EDB-F02D2884AA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4689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E9815-E270-47C1-A092-CFC579B326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65A0F9-E6D0-48C5-B38F-1F10AC1E62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7AC80B-21EF-48F9-940F-2B665D851D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95C6E5-8377-4EA3-AABC-FE5776889F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B39A66-29CD-4D63-8880-340C75A1E80D}" type="datetimeFigureOut">
              <a:rPr lang="en-US" smtClean="0"/>
              <a:t>27/2/2026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A89808-C1E6-4DF8-85E4-2BB1749E34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8C4596-5110-4078-AEF1-E099B38A5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765176-6260-4D00-9EDB-F02D2884AA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1017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002E0-3134-47C1-AE2D-75023D2239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E2778F-45F3-42AC-82EA-B7A57AD30B0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83C900-5DA0-43C3-87B5-800F73CD58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4311A2-7829-4E37-9FFA-499EEAA4A2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B39A66-29CD-4D63-8880-340C75A1E80D}" type="datetimeFigureOut">
              <a:rPr lang="en-US" smtClean="0"/>
              <a:t>27/2/2026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8334F3-AFE1-4EFC-A7DA-77DB166DD1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259829-8964-4433-98A5-E5DAE01EA7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765176-6260-4D00-9EDB-F02D2884AA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6933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8514878-F55E-401C-A4E4-38EB87D4F9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349F7A-1B5B-4E30-AD6C-714BCFC872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5FFABB-8A3E-4030-A605-8CACBF67C10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B39A66-29CD-4D63-8880-340C75A1E80D}" type="datetimeFigureOut">
              <a:rPr lang="en-US" smtClean="0"/>
              <a:t>27/2/2026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C76AF3-577B-4CA1-9DEE-CD10D37AD6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4833EC-ED78-4642-AF5B-1AEAFC4D67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765176-6260-4D00-9EDB-F02D2884AA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0049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jp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jp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92B040-2542-4F80-BFE8-A4AF748A917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Pove</a:t>
            </a:r>
            <a:r>
              <a:rPr lang="sr-Latn-RS" dirty="0"/>
              <a:t>ć</a:t>
            </a:r>
            <a:r>
              <a:rPr lang="pt-BR" dirty="0"/>
              <a:t>anje broja piksela fotografije primenom interpolacionih metoda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D95154-8692-4389-BC92-27091965B8F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Nikola </a:t>
            </a:r>
            <a:r>
              <a:rPr lang="en-US" dirty="0" err="1"/>
              <a:t>Pantoi</a:t>
            </a:r>
            <a:r>
              <a:rPr lang="sr-Latn-RS" dirty="0"/>
              <a:t>ć</a:t>
            </a:r>
            <a:r>
              <a:rPr lang="en-US" dirty="0"/>
              <a:t> RA135/2023 </a:t>
            </a:r>
          </a:p>
        </p:txBody>
      </p:sp>
    </p:spTree>
    <p:extLst>
      <p:ext uri="{BB962C8B-B14F-4D97-AF65-F5344CB8AC3E}">
        <p14:creationId xmlns:p14="http://schemas.microsoft.com/office/powerpoint/2010/main" val="42177967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727DF7-9A71-47B8-8E17-261CC27CD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r-Latn-RS" dirty="0"/>
              <a:t>Telo run</a:t>
            </a:r>
            <a:r>
              <a:rPr lang="en-US" dirty="0"/>
              <a:t>_upscale() </a:t>
            </a:r>
            <a:r>
              <a:rPr lang="en-US" dirty="0" err="1"/>
              <a:t>funkcije</a:t>
            </a:r>
            <a:br>
              <a:rPr lang="sr-Latn-RS" sz="2800" dirty="0"/>
            </a:br>
            <a:r>
              <a:rPr lang="sr-Latn-RS" sz="2800" dirty="0"/>
              <a:t>(</a:t>
            </a:r>
            <a:r>
              <a:rPr lang="en-US" sz="2800" dirty="0"/>
              <a:t>Image Upscaler.cpp</a:t>
            </a:r>
            <a:r>
              <a:rPr lang="sr-Latn-RS" sz="2800" dirty="0"/>
              <a:t>)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3072222-5BC8-4007-946B-B5CA0ADCDE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37189" y="1882775"/>
            <a:ext cx="8117622" cy="4351338"/>
          </a:xfrm>
        </p:spPr>
      </p:pic>
    </p:spTree>
    <p:extLst>
      <p:ext uri="{BB962C8B-B14F-4D97-AF65-F5344CB8AC3E}">
        <p14:creationId xmlns:p14="http://schemas.microsoft.com/office/powerpoint/2010/main" val="19967261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312373-D509-4B36-A01F-911C6FF84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r-Latn-RS" dirty="0"/>
              <a:t>Primeri ispisa</a:t>
            </a:r>
            <a:r>
              <a:rPr lang="en-US" dirty="0"/>
              <a:t> </a:t>
            </a:r>
            <a:r>
              <a:rPr lang="sr-Latn-RS" dirty="0"/>
              <a:t>run</a:t>
            </a:r>
            <a:r>
              <a:rPr lang="en-US" dirty="0"/>
              <a:t>_upscale() </a:t>
            </a:r>
            <a:r>
              <a:rPr lang="en-US" dirty="0" err="1"/>
              <a:t>funkcije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6DC930B-3376-4F93-9A5D-22FC729E2D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0511" y="1690688"/>
            <a:ext cx="8015195" cy="4802187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A9E5B02-B5D0-4E5C-B92E-07C1777B76BE}"/>
              </a:ext>
            </a:extLst>
          </p:cNvPr>
          <p:cNvSpPr txBox="1"/>
          <p:nvPr/>
        </p:nvSpPr>
        <p:spPr>
          <a:xfrm>
            <a:off x="8785782" y="4497180"/>
            <a:ext cx="270790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dirty="0"/>
              <a:t>Dobar kvalitet slike</a:t>
            </a:r>
          </a:p>
          <a:p>
            <a:r>
              <a:rPr lang="sr-Latn-RS" dirty="0"/>
              <a:t>PSNR </a:t>
            </a:r>
            <a:r>
              <a:rPr lang="en-US" dirty="0"/>
              <a:t>&gt; 35dB</a:t>
            </a:r>
          </a:p>
          <a:p>
            <a:r>
              <a:rPr lang="en-US" dirty="0"/>
              <a:t>SSIM &gt; 0.8</a:t>
            </a:r>
            <a:endParaRPr lang="sr-Latn-R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dirty="0"/>
              <a:t>Prihvatiljiv kvalitet slike</a:t>
            </a:r>
          </a:p>
          <a:p>
            <a:r>
              <a:rPr lang="en-US" dirty="0"/>
              <a:t>PSNR &gt; 25dB</a:t>
            </a:r>
          </a:p>
          <a:p>
            <a:r>
              <a:rPr lang="en-US" dirty="0"/>
              <a:t>SSIM &gt; 0.6</a:t>
            </a:r>
          </a:p>
        </p:txBody>
      </p:sp>
    </p:spTree>
    <p:extLst>
      <p:ext uri="{BB962C8B-B14F-4D97-AF65-F5344CB8AC3E}">
        <p14:creationId xmlns:p14="http://schemas.microsoft.com/office/powerpoint/2010/main" val="5134891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312373-D509-4B36-A01F-911C6FF84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r-Latn-RS" dirty="0"/>
              <a:t>Primeri ispisa</a:t>
            </a:r>
            <a:r>
              <a:rPr lang="en-US" dirty="0"/>
              <a:t> </a:t>
            </a:r>
            <a:r>
              <a:rPr lang="sr-Latn-RS" dirty="0"/>
              <a:t>run</a:t>
            </a:r>
            <a:r>
              <a:rPr lang="en-US" dirty="0"/>
              <a:t>_upscale() </a:t>
            </a:r>
            <a:r>
              <a:rPr lang="en-US" dirty="0" err="1"/>
              <a:t>funkcije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66C246-0C2A-4DDE-A830-BBF21E6673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D3CCCE1-4C48-49A7-BF5F-E6D425D346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097" y="1685395"/>
            <a:ext cx="8095761" cy="48074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5BD5A09-B4E6-4973-AB95-11CB71B8707C}"/>
              </a:ext>
            </a:extLst>
          </p:cNvPr>
          <p:cNvSpPr txBox="1"/>
          <p:nvPr/>
        </p:nvSpPr>
        <p:spPr>
          <a:xfrm>
            <a:off x="8748172" y="4422637"/>
            <a:ext cx="270790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dirty="0"/>
              <a:t>Dobar kvalitet slike</a:t>
            </a:r>
          </a:p>
          <a:p>
            <a:r>
              <a:rPr lang="sr-Latn-RS" dirty="0"/>
              <a:t>PSNR </a:t>
            </a:r>
            <a:r>
              <a:rPr lang="en-US" dirty="0"/>
              <a:t>&gt; 35dB</a:t>
            </a:r>
          </a:p>
          <a:p>
            <a:r>
              <a:rPr lang="en-US" dirty="0"/>
              <a:t>SSIM &gt; 0.8</a:t>
            </a:r>
            <a:endParaRPr lang="sr-Latn-R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dirty="0"/>
              <a:t>Prihvatiljiv kvalitet slike</a:t>
            </a:r>
          </a:p>
          <a:p>
            <a:r>
              <a:rPr lang="en-US" dirty="0"/>
              <a:t>PSNR &gt; 25dB</a:t>
            </a:r>
          </a:p>
          <a:p>
            <a:r>
              <a:rPr lang="en-US" dirty="0"/>
              <a:t>SSIM &gt; 0.6</a:t>
            </a:r>
          </a:p>
        </p:txBody>
      </p:sp>
    </p:spTree>
    <p:extLst>
      <p:ext uri="{BB962C8B-B14F-4D97-AF65-F5344CB8AC3E}">
        <p14:creationId xmlns:p14="http://schemas.microsoft.com/office/powerpoint/2010/main" val="35217052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858938-74A2-43A8-9968-3D7BF815D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sr-Latn-RS" dirty="0"/>
              <a:t>Pokretanje int</a:t>
            </a:r>
            <a:r>
              <a:rPr lang="en-US" dirty="0" err="1"/>
              <a:t>erpolacije</a:t>
            </a:r>
            <a:r>
              <a:rPr lang="en-US" dirty="0"/>
              <a:t> </a:t>
            </a:r>
            <a:r>
              <a:rPr lang="sr-Latn-RS" dirty="0"/>
              <a:t>istreniranom neurtonskom mrežom</a:t>
            </a:r>
            <a:br>
              <a:rPr lang="sr-Latn-RS" sz="2800" dirty="0"/>
            </a:br>
            <a:r>
              <a:rPr lang="sr-Latn-RS" sz="2800" dirty="0"/>
              <a:t>(</a:t>
            </a:r>
            <a:r>
              <a:rPr lang="en-US" sz="2800" dirty="0"/>
              <a:t>Image Upscaler.cpp</a:t>
            </a:r>
            <a:r>
              <a:rPr lang="sr-Latn-RS" sz="2800" dirty="0"/>
              <a:t>)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B77CF8E-CC9A-483C-87F7-B7FBC7650F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2025650"/>
            <a:ext cx="8979884" cy="435133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7CAA463-7DAA-468E-8439-2F7C83A010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5405" y="2688431"/>
            <a:ext cx="5166595" cy="1481137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1E2B63F-87E9-4698-82D4-132B2CBE7008}"/>
              </a:ext>
            </a:extLst>
          </p:cNvPr>
          <p:cNvCxnSpPr>
            <a:cxnSpLocks/>
          </p:cNvCxnSpPr>
          <p:nvPr/>
        </p:nvCxnSpPr>
        <p:spPr>
          <a:xfrm flipH="1">
            <a:off x="6753226" y="3114675"/>
            <a:ext cx="542924" cy="11811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47424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727DF7-9A71-47B8-8E17-261CC27CD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r-Latn-RS" dirty="0"/>
              <a:t>Telo run</a:t>
            </a:r>
            <a:r>
              <a:rPr lang="en-US" dirty="0"/>
              <a:t>_</a:t>
            </a:r>
            <a:r>
              <a:rPr lang="en-US" dirty="0" err="1"/>
              <a:t>srcnn_upscale</a:t>
            </a:r>
            <a:r>
              <a:rPr lang="en-US" dirty="0"/>
              <a:t>() </a:t>
            </a:r>
            <a:r>
              <a:rPr lang="en-US" dirty="0" err="1"/>
              <a:t>funkcije</a:t>
            </a:r>
            <a:br>
              <a:rPr lang="sr-Latn-RS" sz="2800" dirty="0"/>
            </a:br>
            <a:r>
              <a:rPr lang="sr-Latn-RS" sz="2800" dirty="0"/>
              <a:t>(</a:t>
            </a:r>
            <a:r>
              <a:rPr lang="en-US" sz="2800" dirty="0"/>
              <a:t>Image Upscaler.cpp</a:t>
            </a:r>
            <a:r>
              <a:rPr lang="sr-Latn-RS" sz="2800" dirty="0"/>
              <a:t>)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9FCAC73-EE0D-4A83-9E15-A019DABCFF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5155" y="1863725"/>
            <a:ext cx="7398790" cy="4351338"/>
          </a:xfrm>
        </p:spPr>
      </p:pic>
    </p:spTree>
    <p:extLst>
      <p:ext uri="{BB962C8B-B14F-4D97-AF65-F5344CB8AC3E}">
        <p14:creationId xmlns:p14="http://schemas.microsoft.com/office/powerpoint/2010/main" val="14269149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312373-D509-4B36-A01F-911C6FF84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r-Latn-RS" dirty="0"/>
              <a:t>Primeri ispisa</a:t>
            </a:r>
            <a:r>
              <a:rPr lang="en-US" dirty="0"/>
              <a:t> </a:t>
            </a:r>
            <a:r>
              <a:rPr lang="sr-Latn-RS" dirty="0"/>
              <a:t>run</a:t>
            </a:r>
            <a:r>
              <a:rPr lang="en-US" dirty="0"/>
              <a:t>_</a:t>
            </a:r>
            <a:r>
              <a:rPr lang="en-US" dirty="0" err="1"/>
              <a:t>srcnn_upscale</a:t>
            </a:r>
            <a:r>
              <a:rPr lang="en-US" dirty="0"/>
              <a:t>() </a:t>
            </a:r>
            <a:r>
              <a:rPr lang="en-US" dirty="0" err="1"/>
              <a:t>funkcije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66C246-0C2A-4DDE-A830-BBF21E6673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A8D481-7967-4BDD-96C2-E6C8B392CF82}"/>
              </a:ext>
            </a:extLst>
          </p:cNvPr>
          <p:cNvSpPr txBox="1"/>
          <p:nvPr/>
        </p:nvSpPr>
        <p:spPr>
          <a:xfrm>
            <a:off x="8748172" y="4422637"/>
            <a:ext cx="270790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dirty="0"/>
              <a:t>Dobar kvalitet slike</a:t>
            </a:r>
          </a:p>
          <a:p>
            <a:r>
              <a:rPr lang="sr-Latn-RS" dirty="0"/>
              <a:t>PSNR </a:t>
            </a:r>
            <a:r>
              <a:rPr lang="en-US" dirty="0"/>
              <a:t>&gt; 35dB</a:t>
            </a:r>
          </a:p>
          <a:p>
            <a:r>
              <a:rPr lang="en-US" dirty="0"/>
              <a:t>SSIM &gt; 0.8</a:t>
            </a:r>
            <a:endParaRPr lang="sr-Latn-R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dirty="0"/>
              <a:t>Prihvatiljiv kvalitet slike</a:t>
            </a:r>
          </a:p>
          <a:p>
            <a:r>
              <a:rPr lang="en-US" dirty="0"/>
              <a:t>PSNR &gt; 25dB</a:t>
            </a:r>
          </a:p>
          <a:p>
            <a:r>
              <a:rPr lang="en-US" dirty="0"/>
              <a:t>SSIM &gt; 0.6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479366-3DEC-4888-8DAC-0B77FB6BE3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030" y="1670369"/>
            <a:ext cx="8088844" cy="4506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7212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15DD0E-C3F9-4C3C-AFDC-4F4F031A8D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r-Latn-RS" dirty="0"/>
              <a:t>Primeri ispisa</a:t>
            </a:r>
            <a:r>
              <a:rPr lang="en-US" dirty="0"/>
              <a:t> </a:t>
            </a:r>
            <a:r>
              <a:rPr lang="sr-Latn-RS" dirty="0"/>
              <a:t>run</a:t>
            </a:r>
            <a:r>
              <a:rPr lang="en-US" dirty="0"/>
              <a:t>_</a:t>
            </a:r>
            <a:r>
              <a:rPr lang="en-US" dirty="0" err="1"/>
              <a:t>srcnn_upscale</a:t>
            </a:r>
            <a:r>
              <a:rPr lang="en-US" dirty="0"/>
              <a:t>() </a:t>
            </a:r>
            <a:r>
              <a:rPr lang="en-US" dirty="0" err="1"/>
              <a:t>funkcije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5302FB0-7D51-4F56-B9BD-C2A2AE9291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3585" y="1957601"/>
            <a:ext cx="8213472" cy="4351338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6044727-4541-42B3-856F-821CEF15F391}"/>
              </a:ext>
            </a:extLst>
          </p:cNvPr>
          <p:cNvSpPr txBox="1"/>
          <p:nvPr/>
        </p:nvSpPr>
        <p:spPr>
          <a:xfrm>
            <a:off x="8748172" y="4422637"/>
            <a:ext cx="270790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dirty="0"/>
              <a:t>Dobar kvalitet slike</a:t>
            </a:r>
          </a:p>
          <a:p>
            <a:r>
              <a:rPr lang="sr-Latn-RS" dirty="0"/>
              <a:t>PSNR </a:t>
            </a:r>
            <a:r>
              <a:rPr lang="en-US" dirty="0"/>
              <a:t>&gt; 35dB</a:t>
            </a:r>
          </a:p>
          <a:p>
            <a:r>
              <a:rPr lang="en-US" dirty="0"/>
              <a:t>SSIM &gt; 0.8</a:t>
            </a:r>
            <a:endParaRPr lang="sr-Latn-R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dirty="0"/>
              <a:t>Prihvatiljiv kvalitet slike</a:t>
            </a:r>
          </a:p>
          <a:p>
            <a:r>
              <a:rPr lang="en-US" dirty="0"/>
              <a:t>PSNR &gt; 25dB</a:t>
            </a:r>
          </a:p>
          <a:p>
            <a:r>
              <a:rPr lang="en-US" dirty="0"/>
              <a:t>SSIM &gt; 0.6</a:t>
            </a:r>
          </a:p>
        </p:txBody>
      </p:sp>
    </p:spTree>
    <p:extLst>
      <p:ext uri="{BB962C8B-B14F-4D97-AF65-F5344CB8AC3E}">
        <p14:creationId xmlns:p14="http://schemas.microsoft.com/office/powerpoint/2010/main" val="25538100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CBAE53-7C9D-481D-934F-4E5EBAEC9D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r-Latn-RS" dirty="0"/>
              <a:t>Interpolation</a:t>
            </a:r>
            <a:br>
              <a:rPr lang="sr-Latn-RS" dirty="0"/>
            </a:br>
            <a:r>
              <a:rPr lang="sr-Latn-RS" sz="2800" dirty="0"/>
              <a:t>(IInterpolator.h)</a:t>
            </a:r>
            <a:endParaRPr lang="en-US" sz="28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C518401-044B-47DA-8908-10D26E81AD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47812" y="2831487"/>
            <a:ext cx="9096375" cy="200025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E77EA5F-612E-4455-8D82-D202C607CCC4}"/>
              </a:ext>
            </a:extLst>
          </p:cNvPr>
          <p:cNvSpPr txBox="1"/>
          <p:nvPr/>
        </p:nvSpPr>
        <p:spPr>
          <a:xfrm>
            <a:off x="1547812" y="2328421"/>
            <a:ext cx="9096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dirty="0"/>
              <a:t>Interfejs koji implementira klasa svake interpolacijone metode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18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78E2BE-A876-44F1-97E0-5E7FECFFCA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r-Latn-RS" dirty="0"/>
              <a:t>Interpolation</a:t>
            </a:r>
            <a:br>
              <a:rPr lang="sr-Latn-RS" dirty="0"/>
            </a:br>
            <a:r>
              <a:rPr lang="sr-Latn-RS" sz="2800" dirty="0"/>
              <a:t>(Bilinear.cpp)</a:t>
            </a:r>
            <a:endParaRPr lang="en-US" sz="28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8DFD709-469B-45E2-96C9-1AFA6A72C0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605" y="1690688"/>
            <a:ext cx="5329514" cy="2368673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501943E-E78E-4750-BBF2-CDBA229C33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1493" y="1981200"/>
            <a:ext cx="5972175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9375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A39483-3C71-4980-9DCF-ECF6E7FD8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Rezultati</a:t>
            </a:r>
            <a:r>
              <a:rPr lang="en-US" dirty="0"/>
              <a:t> Bilinear </a:t>
            </a:r>
            <a:r>
              <a:rPr lang="en-US" dirty="0" err="1"/>
              <a:t>Interpolacije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CF51D74-CC56-4594-9B47-342D8E068A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172" y="1940498"/>
            <a:ext cx="3816514" cy="399367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1F7B0F5-0E8D-42B6-8417-B55CF17535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9846" y="1940498"/>
            <a:ext cx="3816514" cy="39936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D8CAAC9-70E9-4DC9-B847-B6121EB936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1129" y="1940498"/>
            <a:ext cx="3816514" cy="39936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542CFA5-7BF3-4719-A898-BD4F938676F8}"/>
              </a:ext>
            </a:extLst>
          </p:cNvPr>
          <p:cNvSpPr txBox="1"/>
          <p:nvPr/>
        </p:nvSpPr>
        <p:spPr>
          <a:xfrm>
            <a:off x="206171" y="5934173"/>
            <a:ext cx="3993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Bilinear2x/upscaled_2x-input5_2x.jpg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580E1A-53AC-486D-A8E6-3DE6EA0737C2}"/>
              </a:ext>
            </a:extLst>
          </p:cNvPr>
          <p:cNvSpPr txBox="1"/>
          <p:nvPr/>
        </p:nvSpPr>
        <p:spPr>
          <a:xfrm>
            <a:off x="4199846" y="5934173"/>
            <a:ext cx="3792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Bilinear2x/upscaled_2x-input6_2x.jpg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FB71CC-F9AB-41B9-8D0E-120D8536D352}"/>
              </a:ext>
            </a:extLst>
          </p:cNvPr>
          <p:cNvSpPr txBox="1"/>
          <p:nvPr/>
        </p:nvSpPr>
        <p:spPr>
          <a:xfrm>
            <a:off x="8251129" y="5934173"/>
            <a:ext cx="3734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Bilinear2x/upscaled_2x-input7_2x.jpg</a:t>
            </a:r>
          </a:p>
        </p:txBody>
      </p:sp>
    </p:spTree>
    <p:extLst>
      <p:ext uri="{BB962C8B-B14F-4D97-AF65-F5344CB8AC3E}">
        <p14:creationId xmlns:p14="http://schemas.microsoft.com/office/powerpoint/2010/main" val="17466575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BE684-B422-4D73-B01F-3FCF1CA09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err="1"/>
              <a:t>Pokretanje</a:t>
            </a:r>
            <a:r>
              <a:rPr lang="en-US" dirty="0"/>
              <a:t> </a:t>
            </a:r>
            <a:r>
              <a:rPr lang="en-US" dirty="0" err="1"/>
              <a:t>programa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3EFB22-F288-4BE4-9757-FDDE0A91FB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2017" y="1825625"/>
            <a:ext cx="7862741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Preporu</a:t>
            </a:r>
            <a:r>
              <a:rPr lang="sr-Latn-RS" dirty="0"/>
              <a:t>čen način: </a:t>
            </a:r>
          </a:p>
          <a:p>
            <a:r>
              <a:rPr lang="en-US" sz="2400" dirty="0"/>
              <a:t>Visual Studio </a:t>
            </a:r>
            <a:r>
              <a:rPr lang="en-US" sz="2400" dirty="0" err="1"/>
              <a:t>integrisana</a:t>
            </a:r>
            <a:r>
              <a:rPr lang="en-US" sz="2400" dirty="0"/>
              <a:t> </a:t>
            </a:r>
            <a:r>
              <a:rPr lang="en-US" sz="2400" dirty="0" err="1"/>
              <a:t>opcija</a:t>
            </a:r>
            <a:r>
              <a:rPr lang="en-US" sz="2400" dirty="0"/>
              <a:t> za </a:t>
            </a:r>
            <a:r>
              <a:rPr lang="en-US" sz="2400" dirty="0" err="1"/>
              <a:t>pokretanje</a:t>
            </a:r>
            <a:endParaRPr lang="en-US" sz="2400" dirty="0"/>
          </a:p>
          <a:p>
            <a:pPr marL="0" indent="0">
              <a:buNone/>
            </a:pPr>
            <a:r>
              <a:rPr lang="sr-Latn-RS" dirty="0"/>
              <a:t>Alternativni način:</a:t>
            </a:r>
          </a:p>
          <a:p>
            <a:r>
              <a:rPr lang="en-US" sz="2400" dirty="0"/>
              <a:t>Build: </a:t>
            </a:r>
            <a:r>
              <a:rPr lang="en-US" sz="1600" dirty="0" err="1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cmake</a:t>
            </a:r>
            <a:r>
              <a:rPr lang="en-US" sz="16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-S . -B build -G “Ninja”</a:t>
            </a:r>
          </a:p>
          <a:p>
            <a:r>
              <a:rPr lang="en-US" sz="2400" dirty="0"/>
              <a:t>Custom targets:</a:t>
            </a:r>
          </a:p>
          <a:p>
            <a:pPr marL="0" indent="0">
              <a:buNone/>
            </a:pPr>
            <a:r>
              <a:rPr lang="en-US" sz="2000" dirty="0"/>
              <a:t>1.    </a:t>
            </a:r>
            <a:r>
              <a:rPr lang="en-US" sz="2000"/>
              <a:t>Train </a:t>
            </a:r>
            <a:r>
              <a:rPr lang="en-US" sz="2000" dirty="0"/>
              <a:t>and Export CNN:  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600" dirty="0" err="1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cmake</a:t>
            </a:r>
            <a:r>
              <a:rPr lang="en-US" sz="16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--build . --target </a:t>
            </a:r>
            <a:r>
              <a:rPr lang="en-US" sz="1600" dirty="0" err="1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train_cnn</a:t>
            </a:r>
            <a:endParaRPr lang="en-US" sz="1600" dirty="0">
              <a:solidFill>
                <a:srgbClr val="008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600" dirty="0" err="1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cmake</a:t>
            </a:r>
            <a:r>
              <a:rPr lang="en-US" sz="16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--build . --target </a:t>
            </a:r>
            <a:r>
              <a:rPr lang="en-US" sz="1600" dirty="0" err="1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train_cnn</a:t>
            </a:r>
            <a:r>
              <a:rPr lang="en-US" sz="16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—-config Debug</a:t>
            </a:r>
          </a:p>
          <a:p>
            <a:pPr marL="0" indent="0">
              <a:buNone/>
            </a:pPr>
            <a:r>
              <a:rPr lang="en-US" sz="1800" dirty="0"/>
              <a:t>2.     Export last .</a:t>
            </a:r>
            <a:r>
              <a:rPr lang="en-US" sz="1800" dirty="0" err="1"/>
              <a:t>pth</a:t>
            </a:r>
            <a:r>
              <a:rPr lang="en-US" sz="1800" dirty="0"/>
              <a:t>: </a:t>
            </a:r>
            <a:r>
              <a:rPr lang="en-US" sz="1800" dirty="0" err="1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cmake</a:t>
            </a:r>
            <a:r>
              <a:rPr lang="en-US" sz="18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--build . --target </a:t>
            </a:r>
            <a:r>
              <a:rPr lang="en-US" sz="1800" dirty="0" err="1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export_onnx</a:t>
            </a:r>
            <a:endParaRPr lang="en-US" sz="1800" dirty="0"/>
          </a:p>
          <a:p>
            <a:r>
              <a:rPr lang="en-US" sz="2400" dirty="0"/>
              <a:t>Run: </a:t>
            </a:r>
            <a:r>
              <a:rPr lang="en-US" sz="18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cd .\build\ ; ninja</a:t>
            </a:r>
            <a:endParaRPr lang="en-US" sz="2400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0C4D62-981E-4531-88C0-4455C8247A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1622" y="1471440"/>
            <a:ext cx="4041497" cy="24476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0907ADD-4C5D-4B9A-9BF9-1CD3AD5BB3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5910" y="2390480"/>
            <a:ext cx="314325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2818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EA1E46-E1A8-4302-88AE-E32CF03E7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r-Latn-RS" dirty="0"/>
              <a:t>Interpolation</a:t>
            </a:r>
            <a:br>
              <a:rPr lang="sr-Latn-RS" dirty="0"/>
            </a:br>
            <a:r>
              <a:rPr lang="sr-Latn-RS" sz="2800" dirty="0"/>
              <a:t>(bicubic.cpp)</a:t>
            </a:r>
            <a:endParaRPr lang="en-US" sz="28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C007807-24CC-460D-9921-2433A62D08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55110" y="1690688"/>
            <a:ext cx="6681779" cy="5033029"/>
          </a:xfrm>
        </p:spPr>
      </p:pic>
    </p:spTree>
    <p:extLst>
      <p:ext uri="{BB962C8B-B14F-4D97-AF65-F5344CB8AC3E}">
        <p14:creationId xmlns:p14="http://schemas.microsoft.com/office/powerpoint/2010/main" val="1467266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E419F-A969-4F0C-A0C7-96107C5CB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r-Latn-RS" dirty="0"/>
              <a:t>Interpolation</a:t>
            </a:r>
            <a:br>
              <a:rPr lang="sr-Latn-RS" dirty="0"/>
            </a:br>
            <a:r>
              <a:rPr lang="sr-Latn-RS" sz="2800" dirty="0"/>
              <a:t>(bicubic.cpp)</a:t>
            </a:r>
            <a:endParaRPr lang="en-US" dirty="0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F794F8FE-E1C5-4349-9055-397B632764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493" y="1807941"/>
            <a:ext cx="7077075" cy="2143125"/>
          </a:xfr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21CEB6D-C2C0-4939-899B-61EBA671DF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3745" y="3055414"/>
            <a:ext cx="5991762" cy="3802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5965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A39483-3C71-4980-9DCF-ECF6E7FD8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Rezultati</a:t>
            </a:r>
            <a:r>
              <a:rPr lang="en-US" dirty="0"/>
              <a:t> Bicubic </a:t>
            </a:r>
            <a:r>
              <a:rPr lang="en-US" dirty="0" err="1"/>
              <a:t>Interpolacije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42CFA5-7BF3-4719-A898-BD4F938676F8}"/>
              </a:ext>
            </a:extLst>
          </p:cNvPr>
          <p:cNvSpPr txBox="1"/>
          <p:nvPr/>
        </p:nvSpPr>
        <p:spPr>
          <a:xfrm>
            <a:off x="206171" y="5934173"/>
            <a:ext cx="3993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Bicubic2x/upscaled_2x-input5_2x.jpg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580E1A-53AC-486D-A8E6-3DE6EA0737C2}"/>
              </a:ext>
            </a:extLst>
          </p:cNvPr>
          <p:cNvSpPr txBox="1"/>
          <p:nvPr/>
        </p:nvSpPr>
        <p:spPr>
          <a:xfrm>
            <a:off x="4257454" y="5934173"/>
            <a:ext cx="3792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Bicubic2x /upscaled_2x-input6_2x.jpg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FB71CC-F9AB-41B9-8D0E-120D8536D352}"/>
              </a:ext>
            </a:extLst>
          </p:cNvPr>
          <p:cNvSpPr txBox="1"/>
          <p:nvPr/>
        </p:nvSpPr>
        <p:spPr>
          <a:xfrm>
            <a:off x="8251129" y="5934173"/>
            <a:ext cx="3734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Bicubic2x /upscaled_2x-input7_2x.jpg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AB962AF-2550-473A-8CFB-77433FEA1A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171" y="1946635"/>
            <a:ext cx="3792310" cy="3987538"/>
          </a:xfrm>
          <a:prstGeom prst="rect">
            <a:avLst/>
          </a:prstGeom>
        </p:spPr>
      </p:pic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63E3F520-4B1A-4301-8086-924CF1B3E3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7455" y="1940498"/>
            <a:ext cx="3792309" cy="3987538"/>
          </a:xfr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FF937C3-84C6-4192-AA29-C336D4B1C2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1129" y="1940498"/>
            <a:ext cx="3792308" cy="3987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4492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2FE5C8-ED13-47A4-BD90-4C14FE8982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57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Multi-Layer Cognitive Neural Network</a:t>
            </a:r>
            <a:br>
              <a:rPr lang="en-US" dirty="0"/>
            </a:br>
            <a:r>
              <a:rPr lang="en-US" sz="2800" dirty="0"/>
              <a:t>(SRCNN.py)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D4139AE-6E09-44DC-9FE2-CBAEE2AF2A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61391" y="1411288"/>
            <a:ext cx="6669218" cy="5153156"/>
          </a:xfrm>
        </p:spPr>
      </p:pic>
    </p:spTree>
    <p:extLst>
      <p:ext uri="{BB962C8B-B14F-4D97-AF65-F5344CB8AC3E}">
        <p14:creationId xmlns:p14="http://schemas.microsoft.com/office/powerpoint/2010/main" val="26555898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13525-8B0B-4CF5-A3B2-7973D95A4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529" y="129455"/>
            <a:ext cx="10515600" cy="1325563"/>
          </a:xfrm>
        </p:spPr>
        <p:txBody>
          <a:bodyPr/>
          <a:lstStyle/>
          <a:p>
            <a:pPr algn="ctr"/>
            <a:r>
              <a:rPr lang="en-US" dirty="0" err="1"/>
              <a:t>Formiranje</a:t>
            </a:r>
            <a:r>
              <a:rPr lang="en-US" dirty="0"/>
              <a:t> </a:t>
            </a:r>
            <a:r>
              <a:rPr lang="en-US" dirty="0" err="1"/>
              <a:t>Dataseta</a:t>
            </a:r>
            <a:r>
              <a:rPr lang="en-US" dirty="0"/>
              <a:t> za </a:t>
            </a:r>
            <a:r>
              <a:rPr lang="en-US" dirty="0" err="1"/>
              <a:t>trening</a:t>
            </a:r>
            <a:br>
              <a:rPr lang="en-US" dirty="0"/>
            </a:br>
            <a:r>
              <a:rPr lang="en-US" sz="2800" dirty="0"/>
              <a:t>(SRDataset.py)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B0670C7-38F4-40DE-BFF9-55C6E54911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13438" y="1919893"/>
            <a:ext cx="6693783" cy="4351338"/>
          </a:xfrm>
        </p:spPr>
      </p:pic>
    </p:spTree>
    <p:extLst>
      <p:ext uri="{BB962C8B-B14F-4D97-AF65-F5344CB8AC3E}">
        <p14:creationId xmlns:p14="http://schemas.microsoft.com/office/powerpoint/2010/main" val="35569698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29CE3-9B8F-4CBC-A047-9823CD8298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r-Latn-RS" dirty="0"/>
              <a:t>Veštačko povećanje dataseta</a:t>
            </a:r>
            <a:r>
              <a:rPr lang="en-US" dirty="0"/>
              <a:t> – par</a:t>
            </a:r>
            <a:r>
              <a:rPr lang="sr-Latn-RS" dirty="0"/>
              <a:t>čanje</a:t>
            </a:r>
            <a:br>
              <a:rPr lang="sr-Latn-RS" dirty="0"/>
            </a:br>
            <a:r>
              <a:rPr lang="en-US" sz="2800" dirty="0"/>
              <a:t>(SRDataset.py)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FACB46C-7517-4C0C-A130-B729002D41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4601" y="1853906"/>
            <a:ext cx="7490821" cy="4351338"/>
          </a:xfrm>
        </p:spPr>
      </p:pic>
    </p:spTree>
    <p:extLst>
      <p:ext uri="{BB962C8B-B14F-4D97-AF65-F5344CB8AC3E}">
        <p14:creationId xmlns:p14="http://schemas.microsoft.com/office/powerpoint/2010/main" val="38589509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B120B-189C-4B11-BF2E-CB61D10AAA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r-Latn-RS" dirty="0"/>
              <a:t>Veštačko povećanje dataseta</a:t>
            </a:r>
            <a:r>
              <a:rPr lang="en-US" dirty="0"/>
              <a:t> – </a:t>
            </a:r>
            <a:r>
              <a:rPr lang="sr-Latn-RS" dirty="0"/>
              <a:t>augumentacija</a:t>
            </a:r>
            <a:br>
              <a:rPr lang="sr-Latn-RS" dirty="0"/>
            </a:br>
            <a:r>
              <a:rPr lang="en-US" sz="2800" dirty="0"/>
              <a:t>(SRDataset.py)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A3F0FB-9174-4BB4-B64E-5FF0620B92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61D62B-B9D3-44C9-B524-EA8A2B1691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5335" y="2164580"/>
            <a:ext cx="6281330" cy="3661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4854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17869F-687C-47A3-8540-26827DAA4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r-Latn-RS" dirty="0"/>
              <a:t>Trening</a:t>
            </a:r>
            <a:br>
              <a:rPr lang="en-US" dirty="0"/>
            </a:br>
            <a:r>
              <a:rPr lang="en-US" sz="2800" dirty="0"/>
              <a:t>(train_cnn.py)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EE25B57-998A-46F4-9913-90A0C4E23D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64611" y="1825625"/>
            <a:ext cx="7462778" cy="4351338"/>
          </a:xfrm>
        </p:spPr>
      </p:pic>
    </p:spTree>
    <p:extLst>
      <p:ext uri="{BB962C8B-B14F-4D97-AF65-F5344CB8AC3E}">
        <p14:creationId xmlns:p14="http://schemas.microsoft.com/office/powerpoint/2010/main" val="1840629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EA57A-9DB0-4CFA-962F-4F9DD2633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Trening</a:t>
            </a:r>
            <a:br>
              <a:rPr lang="en-US" dirty="0"/>
            </a:br>
            <a:r>
              <a:rPr lang="en-US" sz="2800" dirty="0"/>
              <a:t>(train_cnn.py)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0D04591-9C73-4D4F-A89E-7D00469821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57217" y="1825625"/>
            <a:ext cx="5477566" cy="4351338"/>
          </a:xfrm>
        </p:spPr>
      </p:pic>
    </p:spTree>
    <p:extLst>
      <p:ext uri="{BB962C8B-B14F-4D97-AF65-F5344CB8AC3E}">
        <p14:creationId xmlns:p14="http://schemas.microsoft.com/office/powerpoint/2010/main" val="6366933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55735-FE20-44A2-A92E-CB599012C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Trening</a:t>
            </a:r>
            <a:br>
              <a:rPr lang="en-US" dirty="0"/>
            </a:br>
            <a:r>
              <a:rPr lang="en-US" sz="2800" dirty="0"/>
              <a:t>(train_cnn.py)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A4C1CE0-4B3F-44A2-ADD3-1E9C15C8E1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21680" y="1690688"/>
            <a:ext cx="7348639" cy="5064603"/>
          </a:xfrm>
        </p:spPr>
      </p:pic>
    </p:spTree>
    <p:extLst>
      <p:ext uri="{BB962C8B-B14F-4D97-AF65-F5344CB8AC3E}">
        <p14:creationId xmlns:p14="http://schemas.microsoft.com/office/powerpoint/2010/main" val="15425783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248DE2-0EB5-42F2-9409-FD9F677F1B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Poredjenje</a:t>
            </a:r>
            <a:r>
              <a:rPr lang="en-US" dirty="0"/>
              <a:t> </a:t>
            </a:r>
            <a:r>
              <a:rPr lang="sr-Latn-RS" dirty="0"/>
              <a:t>rezulta</a:t>
            </a:r>
            <a:r>
              <a:rPr lang="en-US" dirty="0"/>
              <a:t>ta</a:t>
            </a:r>
            <a:br>
              <a:rPr lang="sr-Latn-RS" dirty="0"/>
            </a:br>
            <a:r>
              <a:rPr lang="sr-Latn-RS" sz="2800" dirty="0"/>
              <a:t>(PSNR</a:t>
            </a:r>
            <a:r>
              <a:rPr lang="en-US" sz="2800" dirty="0"/>
              <a:t>,</a:t>
            </a:r>
            <a:r>
              <a:rPr lang="sr-Latn-RS" sz="2800" dirty="0"/>
              <a:t> SSIM</a:t>
            </a:r>
            <a:r>
              <a:rPr lang="en-US" sz="2800" dirty="0"/>
              <a:t> </a:t>
            </a:r>
            <a:r>
              <a:rPr lang="en-US" sz="2800" dirty="0" err="1"/>
              <a:t>i</a:t>
            </a:r>
            <a:r>
              <a:rPr lang="en-US" sz="2800" dirty="0"/>
              <a:t> </a:t>
            </a:r>
            <a:r>
              <a:rPr lang="en-US" sz="2800" dirty="0" err="1"/>
              <a:t>vreme</a:t>
            </a:r>
            <a:r>
              <a:rPr lang="sr-Latn-RS" sz="2800" dirty="0"/>
              <a:t>)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84ED1C-BA69-4E45-9D58-934BACAF0448}"/>
              </a:ext>
            </a:extLst>
          </p:cNvPr>
          <p:cNvSpPr txBox="1"/>
          <p:nvPr/>
        </p:nvSpPr>
        <p:spPr>
          <a:xfrm>
            <a:off x="838200" y="4986780"/>
            <a:ext cx="105156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dirty="0"/>
              <a:t>Dobijen rezultat opravdava pretpostavku: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Bilinear – </a:t>
            </a:r>
            <a:r>
              <a:rPr lang="en-US" dirty="0" err="1"/>
              <a:t>najbr</a:t>
            </a:r>
            <a:r>
              <a:rPr lang="sr-Latn-RS" dirty="0"/>
              <a:t>ž</a:t>
            </a:r>
            <a:r>
              <a:rPr lang="en-US" dirty="0"/>
              <a:t>a </a:t>
            </a:r>
            <a:r>
              <a:rPr lang="en-US" dirty="0" err="1"/>
              <a:t>metoda</a:t>
            </a:r>
            <a:r>
              <a:rPr lang="sr-Latn-RS" dirty="0"/>
              <a:t>, ali najveća greška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dirty="0"/>
              <a:t>Bicubic</a:t>
            </a:r>
            <a:r>
              <a:rPr lang="en-US" dirty="0"/>
              <a:t> -</a:t>
            </a:r>
            <a:r>
              <a:rPr lang="sr-Latn-RS" dirty="0"/>
              <a:t> srednje vreme, srednja greška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dirty="0"/>
              <a:t>Neuronska mreža </a:t>
            </a:r>
            <a:r>
              <a:rPr lang="en-US" dirty="0"/>
              <a:t>– </a:t>
            </a:r>
            <a:r>
              <a:rPr lang="en-US" dirty="0" err="1"/>
              <a:t>dugo</a:t>
            </a:r>
            <a:r>
              <a:rPr lang="en-US" dirty="0"/>
              <a:t> </a:t>
            </a:r>
            <a:r>
              <a:rPr lang="en-US" dirty="0" err="1"/>
              <a:t>vreme</a:t>
            </a:r>
            <a:r>
              <a:rPr lang="en-US" dirty="0"/>
              <a:t> </a:t>
            </a:r>
            <a:r>
              <a:rPr lang="en-US" dirty="0" err="1"/>
              <a:t>treniranja</a:t>
            </a:r>
            <a:r>
              <a:rPr lang="en-US" dirty="0"/>
              <a:t>, </a:t>
            </a:r>
            <a:r>
              <a:rPr lang="en-US" dirty="0" err="1"/>
              <a:t>najmanja</a:t>
            </a:r>
            <a:r>
              <a:rPr lang="en-US" dirty="0"/>
              <a:t> </a:t>
            </a:r>
            <a:r>
              <a:rPr lang="en-US" dirty="0" err="1"/>
              <a:t>gre</a:t>
            </a:r>
            <a:r>
              <a:rPr lang="sr-Latn-RS" dirty="0"/>
              <a:t>ška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SRCNN v1 – 22 epochs/ 30 min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SRCNN V2 – 96 epochs/ 240 min</a:t>
            </a:r>
            <a:endParaRPr lang="sr-Latn-R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93D20FF-4F23-40BB-BBD5-A0D17029BD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100" y="1847850"/>
            <a:ext cx="10591800" cy="3162300"/>
          </a:xfrm>
          <a:prstGeom prst="rect">
            <a:avLst/>
          </a:prstGeom>
        </p:spPr>
      </p:pic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5D508C4-9577-4A8D-8A6A-DD1B7679D7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6859" y="403029"/>
            <a:ext cx="2319779" cy="465088"/>
          </a:xfrm>
        </p:spPr>
        <p:txBody>
          <a:bodyPr>
            <a:normAutofit lnSpcReduction="10000"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48877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5C1134-949A-4C7B-8391-3FA1C9778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r-Latn-RS" dirty="0"/>
              <a:t>Export .pth </a:t>
            </a:r>
            <a:r>
              <a:rPr lang="en-US" dirty="0"/>
              <a:t>u .</a:t>
            </a:r>
            <a:r>
              <a:rPr lang="en-US" dirty="0" err="1"/>
              <a:t>onnx</a:t>
            </a:r>
            <a:br>
              <a:rPr lang="en-US" dirty="0"/>
            </a:br>
            <a:r>
              <a:rPr lang="en-US" sz="2800" dirty="0"/>
              <a:t>(export_onnx.py)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D217793-ED50-4BB8-8C1D-EF234682EE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80141" y="1825625"/>
            <a:ext cx="6631718" cy="4351338"/>
          </a:xfrm>
        </p:spPr>
      </p:pic>
    </p:spTree>
    <p:extLst>
      <p:ext uri="{BB962C8B-B14F-4D97-AF65-F5344CB8AC3E}">
        <p14:creationId xmlns:p14="http://schemas.microsoft.com/office/powerpoint/2010/main" val="30204600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95498C-B7DE-46A5-A72A-C2ECB0C8A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Inicijalizacija</a:t>
            </a:r>
            <a:r>
              <a:rPr lang="en-US" dirty="0"/>
              <a:t> ONNX </a:t>
            </a:r>
            <a:r>
              <a:rPr lang="en-US" dirty="0" err="1"/>
              <a:t>modela</a:t>
            </a:r>
            <a:r>
              <a:rPr lang="en-US" dirty="0"/>
              <a:t> u C++</a:t>
            </a:r>
            <a:br>
              <a:rPr lang="en-US" dirty="0"/>
            </a:br>
            <a:r>
              <a:rPr lang="en-US" sz="2800" dirty="0"/>
              <a:t>(SRCNNUpscaler.cpp)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0891AAB-2347-4D1D-A37E-DFDACDED56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1600" y="2019505"/>
            <a:ext cx="9448800" cy="4076700"/>
          </a:xfrm>
        </p:spPr>
      </p:pic>
    </p:spTree>
    <p:extLst>
      <p:ext uri="{BB962C8B-B14F-4D97-AF65-F5344CB8AC3E}">
        <p14:creationId xmlns:p14="http://schemas.microsoft.com/office/powerpoint/2010/main" val="7374360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DAF3CB-5520-4D67-9E31-849E1AE0E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sz="4900" dirty="0"/>
              <a:t>Upscale </a:t>
            </a:r>
            <a:r>
              <a:rPr lang="en-US" sz="4900" dirty="0" err="1"/>
              <a:t>slike</a:t>
            </a:r>
            <a:r>
              <a:rPr lang="en-US" sz="4900" dirty="0"/>
              <a:t> </a:t>
            </a:r>
            <a:r>
              <a:rPr lang="en-US" sz="4900" dirty="0" err="1"/>
              <a:t>koriste</a:t>
            </a:r>
            <a:r>
              <a:rPr lang="sr-Latn-RS" sz="4900" dirty="0"/>
              <a:t>ći ONNX model</a:t>
            </a:r>
            <a:r>
              <a:rPr lang="en-US" sz="4900" dirty="0"/>
              <a:t> 1</a:t>
            </a:r>
            <a:br>
              <a:rPr lang="en-US" dirty="0"/>
            </a:br>
            <a:r>
              <a:rPr lang="en-US" sz="3100" dirty="0"/>
              <a:t>(SRCNNUpscaler.cpp)</a:t>
            </a:r>
            <a:br>
              <a:rPr lang="en-US" dirty="0"/>
            </a:br>
            <a:endParaRPr lang="en-US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6953833E-667A-4E69-B1F9-35EDE33622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3500" y="2814990"/>
            <a:ext cx="9525000" cy="1543050"/>
          </a:xfrm>
        </p:spPr>
      </p:pic>
    </p:spTree>
    <p:extLst>
      <p:ext uri="{BB962C8B-B14F-4D97-AF65-F5344CB8AC3E}">
        <p14:creationId xmlns:p14="http://schemas.microsoft.com/office/powerpoint/2010/main" val="42454783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1EF0EA-C66C-4A95-B5C4-ABC79EB0B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Konvertovanje</a:t>
            </a:r>
            <a:r>
              <a:rPr lang="en-US" dirty="0"/>
              <a:t> </a:t>
            </a:r>
            <a:r>
              <a:rPr lang="en-US" dirty="0" err="1"/>
              <a:t>slike</a:t>
            </a:r>
            <a:r>
              <a:rPr lang="en-US" dirty="0"/>
              <a:t> u OpenCV </a:t>
            </a:r>
            <a:r>
              <a:rPr lang="en-US" dirty="0" err="1"/>
              <a:t>matricu</a:t>
            </a:r>
            <a:br>
              <a:rPr lang="en-US" dirty="0"/>
            </a:br>
            <a:r>
              <a:rPr lang="en-US" sz="2800" dirty="0"/>
              <a:t>(SRCNNUpscaler.cpp)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12D3EB9-9111-47AD-94DA-9E030C45B0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11984" y="2165933"/>
            <a:ext cx="8168031" cy="4229474"/>
          </a:xfrm>
        </p:spPr>
      </p:pic>
    </p:spTree>
    <p:extLst>
      <p:ext uri="{BB962C8B-B14F-4D97-AF65-F5344CB8AC3E}">
        <p14:creationId xmlns:p14="http://schemas.microsoft.com/office/powerpoint/2010/main" val="38681924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19533E-B770-47D6-90F7-D2AA739EE4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r-Latn-RS" sz="4400" dirty="0"/>
              <a:t>Upscale </a:t>
            </a:r>
            <a:r>
              <a:rPr lang="en-US" sz="4400" dirty="0" err="1"/>
              <a:t>slike</a:t>
            </a:r>
            <a:r>
              <a:rPr lang="en-US" sz="4400" dirty="0"/>
              <a:t> </a:t>
            </a:r>
            <a:r>
              <a:rPr lang="en-US" sz="4400" dirty="0" err="1"/>
              <a:t>koriste</a:t>
            </a:r>
            <a:r>
              <a:rPr lang="sr-Latn-RS" sz="4400" dirty="0"/>
              <a:t>ći ONNX model</a:t>
            </a:r>
            <a:r>
              <a:rPr lang="en-US" sz="4400" dirty="0"/>
              <a:t> </a:t>
            </a:r>
            <a:r>
              <a:rPr lang="sr-Latn-RS" sz="4400" dirty="0"/>
              <a:t>2</a:t>
            </a:r>
            <a:br>
              <a:rPr lang="en-US" dirty="0"/>
            </a:br>
            <a:r>
              <a:rPr lang="en-US" sz="2400" dirty="0"/>
              <a:t>(SRCNNUpscaler.cpp)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FECF40-EDD1-4F1A-9659-ED48A4ABEB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6559A2-7B49-44B3-86A8-83951B3906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7387" y="1690688"/>
            <a:ext cx="8277225" cy="4981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2169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77A524-A98E-4000-92AD-2F4C11FEEC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50829"/>
            <a:ext cx="10515600" cy="1325563"/>
          </a:xfrm>
        </p:spPr>
        <p:txBody>
          <a:bodyPr/>
          <a:lstStyle/>
          <a:p>
            <a:pPr algn="ctr"/>
            <a:r>
              <a:rPr lang="sr-Latn-RS" sz="4400" dirty="0"/>
              <a:t>Inferencija</a:t>
            </a:r>
            <a:br>
              <a:rPr lang="en-US" dirty="0"/>
            </a:br>
            <a:r>
              <a:rPr lang="en-US" sz="2400" dirty="0"/>
              <a:t>(SRCNNUpscaler.cpp)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CC16A74-1588-48CC-A67C-BFFEBFD648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67442" y="1619633"/>
            <a:ext cx="6857115" cy="5087538"/>
          </a:xfrm>
        </p:spPr>
      </p:pic>
    </p:spTree>
    <p:extLst>
      <p:ext uri="{BB962C8B-B14F-4D97-AF65-F5344CB8AC3E}">
        <p14:creationId xmlns:p14="http://schemas.microsoft.com/office/powerpoint/2010/main" val="3688820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F1665-F8D5-46CA-BD22-B19566291C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Konvertovanje</a:t>
            </a:r>
            <a:r>
              <a:rPr lang="en-US" dirty="0"/>
              <a:t> OpenCV matric</a:t>
            </a:r>
            <a:r>
              <a:rPr lang="sr-Latn-RS" dirty="0"/>
              <a:t>e u sliku</a:t>
            </a:r>
            <a:br>
              <a:rPr lang="sr-Latn-RS" dirty="0"/>
            </a:br>
            <a:r>
              <a:rPr lang="en-US" sz="2800" dirty="0"/>
              <a:t>(SRCNNUpscaler.cpp)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235950-6485-43B5-9419-83A50C0615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B88D4D-A668-43E2-B01A-0285521FB2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9699" y="1825625"/>
            <a:ext cx="8052601" cy="4475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9136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A39483-3C71-4980-9DCF-ECF6E7FD8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Rezultati</a:t>
            </a:r>
            <a:r>
              <a:rPr lang="en-US" dirty="0"/>
              <a:t> CNN Upscale-</a:t>
            </a:r>
            <a:r>
              <a:rPr lang="en-US" dirty="0" err="1"/>
              <a:t>ovanja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42CFA5-7BF3-4719-A898-BD4F938676F8}"/>
              </a:ext>
            </a:extLst>
          </p:cNvPr>
          <p:cNvSpPr txBox="1"/>
          <p:nvPr/>
        </p:nvSpPr>
        <p:spPr>
          <a:xfrm>
            <a:off x="59982" y="5934173"/>
            <a:ext cx="3993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srcnn_v2/2x/upscaled_2x-input5_2x.jpg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580E1A-53AC-486D-A8E6-3DE6EA0737C2}"/>
              </a:ext>
            </a:extLst>
          </p:cNvPr>
          <p:cNvSpPr txBox="1"/>
          <p:nvPr/>
        </p:nvSpPr>
        <p:spPr>
          <a:xfrm>
            <a:off x="4053657" y="5934172"/>
            <a:ext cx="3916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srcnn_v2/2x/upscaled_2x-input6_2x.jpg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FB71CC-F9AB-41B9-8D0E-120D8536D352}"/>
              </a:ext>
            </a:extLst>
          </p:cNvPr>
          <p:cNvSpPr txBox="1"/>
          <p:nvPr/>
        </p:nvSpPr>
        <p:spPr>
          <a:xfrm>
            <a:off x="8160163" y="5934172"/>
            <a:ext cx="3916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srcnn_v2/2x/upscaled_2x-input7_2x.jpg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7B8BB2-D161-405C-A2DF-6A3FB77183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63" y="1940497"/>
            <a:ext cx="3816514" cy="3993675"/>
          </a:xfrm>
          <a:prstGeom prst="rect">
            <a:avLst/>
          </a:prstGeom>
        </p:spPr>
      </p:pic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965FEB7C-6743-4277-86D9-93AA7165A2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9845" y="1940497"/>
            <a:ext cx="3792310" cy="3993675"/>
          </a:xfr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17C14E3-74D6-4C0C-B772-27E18F2F8F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1128" y="1940497"/>
            <a:ext cx="3734702" cy="399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6541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7509D8-39D5-4E34-88E6-8A82A7C23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MSE </a:t>
            </a:r>
            <a:r>
              <a:rPr lang="en-US" dirty="0" err="1"/>
              <a:t>metrika</a:t>
            </a:r>
            <a:br>
              <a:rPr lang="en-US" dirty="0"/>
            </a:br>
            <a:r>
              <a:rPr lang="en-US" sz="2800" dirty="0"/>
              <a:t>(Metrics.cpp)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BB2608A-6E80-403A-838D-7D4BF09D7E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00745" y="1919893"/>
            <a:ext cx="9790510" cy="4351338"/>
          </a:xfrm>
        </p:spPr>
      </p:pic>
    </p:spTree>
    <p:extLst>
      <p:ext uri="{BB962C8B-B14F-4D97-AF65-F5344CB8AC3E}">
        <p14:creationId xmlns:p14="http://schemas.microsoft.com/office/powerpoint/2010/main" val="32375831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293B78-B438-42F9-A785-16C2BEC61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MSE </a:t>
            </a:r>
            <a:r>
              <a:rPr lang="en-US" dirty="0" err="1"/>
              <a:t>metrika</a:t>
            </a:r>
            <a:br>
              <a:rPr lang="en-US" dirty="0"/>
            </a:br>
            <a:r>
              <a:rPr lang="en-US" sz="2800" dirty="0"/>
              <a:t>(Metrics.cpp)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DFB9089-8BC8-4D05-94C9-2B2044D549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3450" y="2559925"/>
            <a:ext cx="10325100" cy="2756793"/>
          </a:xfrm>
        </p:spPr>
      </p:pic>
    </p:spTree>
    <p:extLst>
      <p:ext uri="{BB962C8B-B14F-4D97-AF65-F5344CB8AC3E}">
        <p14:creationId xmlns:p14="http://schemas.microsoft.com/office/powerpoint/2010/main" val="8552629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BA30FB-EF58-405D-9BB3-F711EF32D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Poredjenje</a:t>
            </a:r>
            <a:r>
              <a:rPr lang="en-US" dirty="0"/>
              <a:t> </a:t>
            </a:r>
            <a:r>
              <a:rPr lang="en-US" dirty="0" err="1"/>
              <a:t>rezultata</a:t>
            </a:r>
            <a:r>
              <a:rPr lang="en-US" dirty="0"/>
              <a:t> </a:t>
            </a:r>
            <a:br>
              <a:rPr lang="en-US" dirty="0"/>
            </a:br>
            <a:r>
              <a:rPr lang="en-US" sz="2800" dirty="0"/>
              <a:t>(2x </a:t>
            </a:r>
            <a:r>
              <a:rPr lang="en-US" sz="2800" dirty="0" err="1"/>
              <a:t>Upsacle</a:t>
            </a:r>
            <a:r>
              <a:rPr lang="en-US" sz="2800" dirty="0"/>
              <a:t>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D8E594E-6E39-47DC-884A-07E010EA42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50" y="1748230"/>
            <a:ext cx="3898426" cy="3898426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1B7676D-FECD-4463-8B96-2579B2A2A164}"/>
              </a:ext>
            </a:extLst>
          </p:cNvPr>
          <p:cNvSpPr txBox="1"/>
          <p:nvPr/>
        </p:nvSpPr>
        <p:spPr>
          <a:xfrm>
            <a:off x="79350" y="5646656"/>
            <a:ext cx="3898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Bilinear 2x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6E15DAF-B1DB-4934-B64B-299C650E28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7126" y="1748230"/>
            <a:ext cx="3898426" cy="389842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FEF3AAE-F292-4DCE-95FB-30E40E36E1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4252" y="1748230"/>
            <a:ext cx="3898426" cy="389842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3418A7A-84D0-4FBB-AC67-FEE24D4034C0}"/>
              </a:ext>
            </a:extLst>
          </p:cNvPr>
          <p:cNvSpPr txBox="1"/>
          <p:nvPr/>
        </p:nvSpPr>
        <p:spPr>
          <a:xfrm>
            <a:off x="4057126" y="5646656"/>
            <a:ext cx="3898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Bicubic 2x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2E5A4D2-169B-4DF5-8BA4-4DFC93DE9E4B}"/>
              </a:ext>
            </a:extLst>
          </p:cNvPr>
          <p:cNvSpPr txBox="1"/>
          <p:nvPr/>
        </p:nvSpPr>
        <p:spPr>
          <a:xfrm>
            <a:off x="8114252" y="5646656"/>
            <a:ext cx="3898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SRCNN 2x</a:t>
            </a:r>
          </a:p>
        </p:txBody>
      </p:sp>
    </p:spTree>
    <p:extLst>
      <p:ext uri="{BB962C8B-B14F-4D97-AF65-F5344CB8AC3E}">
        <p14:creationId xmlns:p14="http://schemas.microsoft.com/office/powerpoint/2010/main" val="202921096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A0A069-FD2F-4910-B283-D5D3A807C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SSIM </a:t>
            </a:r>
            <a:r>
              <a:rPr lang="en-US" dirty="0" err="1"/>
              <a:t>metrika</a:t>
            </a:r>
            <a:r>
              <a:rPr lang="en-US" dirty="0"/>
              <a:t> – </a:t>
            </a:r>
            <a:r>
              <a:rPr lang="en-US" dirty="0" err="1"/>
              <a:t>inicijalizacija</a:t>
            </a:r>
            <a:br>
              <a:rPr lang="en-US" dirty="0"/>
            </a:br>
            <a:r>
              <a:rPr lang="en-US" sz="2800" dirty="0"/>
              <a:t>(Metrics.cpp)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3314229-49B6-442E-8A6B-58D92028C3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50048" y="1825625"/>
            <a:ext cx="7691903" cy="4351338"/>
          </a:xfrm>
        </p:spPr>
      </p:pic>
    </p:spTree>
    <p:extLst>
      <p:ext uri="{BB962C8B-B14F-4D97-AF65-F5344CB8AC3E}">
        <p14:creationId xmlns:p14="http://schemas.microsoft.com/office/powerpoint/2010/main" val="24001596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EDDC75-91BE-4D02-9064-26BB610BA4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SSIM </a:t>
            </a:r>
            <a:r>
              <a:rPr lang="en-US" dirty="0" err="1"/>
              <a:t>metrika</a:t>
            </a:r>
            <a:r>
              <a:rPr lang="en-US" dirty="0"/>
              <a:t> – Gaussian</a:t>
            </a:r>
            <a:br>
              <a:rPr lang="en-US" dirty="0"/>
            </a:br>
            <a:r>
              <a:rPr lang="en-US" sz="2800" dirty="0"/>
              <a:t>(Metrics.cpp)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C6D8101-E41E-492D-AF83-1643D041EA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69851" y="1825625"/>
            <a:ext cx="8052298" cy="4351338"/>
          </a:xfrm>
        </p:spPr>
      </p:pic>
    </p:spTree>
    <p:extLst>
      <p:ext uri="{BB962C8B-B14F-4D97-AF65-F5344CB8AC3E}">
        <p14:creationId xmlns:p14="http://schemas.microsoft.com/office/powerpoint/2010/main" val="245677140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0E363F-E8E1-4604-B1A6-AF69DDE9B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SSIM </a:t>
            </a:r>
            <a:r>
              <a:rPr lang="en-US" dirty="0" err="1"/>
              <a:t>metrika</a:t>
            </a:r>
            <a:r>
              <a:rPr lang="en-US" dirty="0"/>
              <a:t> – </a:t>
            </a:r>
            <a:r>
              <a:rPr lang="en-US" dirty="0" err="1"/>
              <a:t>Vrednost</a:t>
            </a:r>
            <a:r>
              <a:rPr lang="en-US" dirty="0"/>
              <a:t> za </a:t>
            </a:r>
            <a:r>
              <a:rPr lang="en-US" dirty="0" err="1"/>
              <a:t>jedan</a:t>
            </a:r>
            <a:r>
              <a:rPr lang="en-US" dirty="0"/>
              <a:t> </a:t>
            </a:r>
            <a:r>
              <a:rPr lang="en-US" dirty="0" err="1"/>
              <a:t>kanal</a:t>
            </a:r>
            <a:br>
              <a:rPr lang="en-US" dirty="0"/>
            </a:br>
            <a:r>
              <a:rPr lang="en-US" sz="2800" dirty="0"/>
              <a:t>(Metrics.cpp)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290990D-50EB-48A1-A36C-7685A9B829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84983" y="1690688"/>
            <a:ext cx="7136385" cy="5062165"/>
          </a:xfrm>
        </p:spPr>
      </p:pic>
    </p:spTree>
    <p:extLst>
      <p:ext uri="{BB962C8B-B14F-4D97-AF65-F5344CB8AC3E}">
        <p14:creationId xmlns:p14="http://schemas.microsoft.com/office/powerpoint/2010/main" val="291550941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55900D-53ED-436B-9631-1DF36B23C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46272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SSIM </a:t>
            </a:r>
            <a:r>
              <a:rPr lang="en-US" dirty="0" err="1"/>
              <a:t>metrika</a:t>
            </a:r>
            <a:r>
              <a:rPr lang="en-US" dirty="0"/>
              <a:t> – </a:t>
            </a:r>
            <a:r>
              <a:rPr lang="en-US" dirty="0" err="1"/>
              <a:t>Vrednost</a:t>
            </a:r>
            <a:r>
              <a:rPr lang="en-US" dirty="0"/>
              <a:t> za RGB </a:t>
            </a:r>
            <a:r>
              <a:rPr lang="en-US" dirty="0" err="1"/>
              <a:t>kanale</a:t>
            </a:r>
            <a:br>
              <a:rPr lang="en-US" dirty="0"/>
            </a:br>
            <a:r>
              <a:rPr lang="en-US" sz="2800" dirty="0"/>
              <a:t>(Metrics.cpp)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373C308-EB67-4BFD-AB88-F0098B8EFE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7321" y="1825625"/>
            <a:ext cx="10277357" cy="4351338"/>
          </a:xfrm>
        </p:spPr>
      </p:pic>
    </p:spTree>
    <p:extLst>
      <p:ext uri="{BB962C8B-B14F-4D97-AF65-F5344CB8AC3E}">
        <p14:creationId xmlns:p14="http://schemas.microsoft.com/office/powerpoint/2010/main" val="292624893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4DD6B6-61FF-4BFB-9297-91793C676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SSIM </a:t>
            </a:r>
            <a:r>
              <a:rPr lang="en-US" dirty="0" err="1"/>
              <a:t>metrika</a:t>
            </a:r>
            <a:r>
              <a:rPr lang="en-US" dirty="0"/>
              <a:t> – </a:t>
            </a:r>
            <a:r>
              <a:rPr lang="en-US" dirty="0" err="1"/>
              <a:t>Konvolucija</a:t>
            </a:r>
            <a:r>
              <a:rPr lang="en-US" dirty="0"/>
              <a:t> (1. pass)</a:t>
            </a:r>
            <a:br>
              <a:rPr lang="en-US" dirty="0"/>
            </a:br>
            <a:r>
              <a:rPr lang="en-US" sz="2800" dirty="0"/>
              <a:t>(Metrics.cpp)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5DA960F-57BF-4348-AEDE-2C61A2F62F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38851" y="1825625"/>
            <a:ext cx="6914298" cy="4351338"/>
          </a:xfrm>
        </p:spPr>
      </p:pic>
    </p:spTree>
    <p:extLst>
      <p:ext uri="{BB962C8B-B14F-4D97-AF65-F5344CB8AC3E}">
        <p14:creationId xmlns:p14="http://schemas.microsoft.com/office/powerpoint/2010/main" val="270786766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D94A0-BB30-4246-81C6-86FFE18D4F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SSIM </a:t>
            </a:r>
            <a:r>
              <a:rPr lang="en-US" dirty="0" err="1"/>
              <a:t>metrika</a:t>
            </a:r>
            <a:r>
              <a:rPr lang="en-US" dirty="0"/>
              <a:t> – </a:t>
            </a:r>
            <a:r>
              <a:rPr lang="en-US" dirty="0" err="1"/>
              <a:t>Konvolucija</a:t>
            </a:r>
            <a:r>
              <a:rPr lang="en-US" dirty="0"/>
              <a:t> (2. pass)</a:t>
            </a:r>
            <a:br>
              <a:rPr lang="en-US" dirty="0"/>
            </a:br>
            <a:r>
              <a:rPr lang="en-US" sz="2800" dirty="0"/>
              <a:t>(Metrics.cpp)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4A87384-3BA4-4723-8967-3004AB00D7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99324" y="1825625"/>
            <a:ext cx="5793351" cy="4351338"/>
          </a:xfrm>
        </p:spPr>
      </p:pic>
    </p:spTree>
    <p:extLst>
      <p:ext uri="{BB962C8B-B14F-4D97-AF65-F5344CB8AC3E}">
        <p14:creationId xmlns:p14="http://schemas.microsoft.com/office/powerpoint/2010/main" val="23174975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79E8E-062B-48C8-AD0B-3E7611DD5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Poredjenje</a:t>
            </a:r>
            <a:r>
              <a:rPr lang="en-US" dirty="0"/>
              <a:t> </a:t>
            </a:r>
            <a:r>
              <a:rPr lang="en-US" dirty="0" err="1"/>
              <a:t>rezultata</a:t>
            </a:r>
            <a:r>
              <a:rPr lang="en-US" dirty="0"/>
              <a:t> </a:t>
            </a:r>
            <a:br>
              <a:rPr lang="en-US" dirty="0"/>
            </a:br>
            <a:r>
              <a:rPr lang="en-US" sz="2800" dirty="0"/>
              <a:t>(4x </a:t>
            </a:r>
            <a:r>
              <a:rPr lang="en-US" sz="2800" dirty="0" err="1"/>
              <a:t>Upsacle</a:t>
            </a:r>
            <a:r>
              <a:rPr lang="en-US" sz="2800" dirty="0"/>
              <a:t>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75EAEF7-74EF-4BF9-9316-9517B6496E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03" y="1772239"/>
            <a:ext cx="3882395" cy="388239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7D16FBC-0563-4BC2-8F0B-8545840EF9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1522" y="1772239"/>
            <a:ext cx="3882395" cy="38823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FA5BACA-1F2B-40B7-8E58-2A1296ACC3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2941" y="1772239"/>
            <a:ext cx="3882396" cy="388239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F1AC7A2-488C-4A4F-8EFA-A4E927FB29CB}"/>
              </a:ext>
            </a:extLst>
          </p:cNvPr>
          <p:cNvSpPr txBox="1"/>
          <p:nvPr/>
        </p:nvSpPr>
        <p:spPr>
          <a:xfrm>
            <a:off x="325687" y="5654634"/>
            <a:ext cx="3480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Bilinear 4x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4D2E14D-B944-418F-9D54-B84648100D8D}"/>
              </a:ext>
            </a:extLst>
          </p:cNvPr>
          <p:cNvSpPr txBox="1"/>
          <p:nvPr/>
        </p:nvSpPr>
        <p:spPr>
          <a:xfrm>
            <a:off x="4203214" y="5653087"/>
            <a:ext cx="3598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Bicubic 4x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CE0823-FCDD-4987-9709-B52FEAF79484}"/>
              </a:ext>
            </a:extLst>
          </p:cNvPr>
          <p:cNvSpPr txBox="1"/>
          <p:nvPr/>
        </p:nvSpPr>
        <p:spPr>
          <a:xfrm>
            <a:off x="8194633" y="5653087"/>
            <a:ext cx="3598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SRCNN 4x</a:t>
            </a:r>
          </a:p>
        </p:txBody>
      </p:sp>
    </p:spTree>
    <p:extLst>
      <p:ext uri="{BB962C8B-B14F-4D97-AF65-F5344CB8AC3E}">
        <p14:creationId xmlns:p14="http://schemas.microsoft.com/office/powerpoint/2010/main" val="7360281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EAB957-7D84-41BC-8181-51485FE03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Core</a:t>
            </a:r>
            <a:br>
              <a:rPr lang="sr-Latn-RS" dirty="0"/>
            </a:br>
            <a:r>
              <a:rPr lang="sr-Latn-RS" sz="2800" dirty="0"/>
              <a:t>(Image.h)</a:t>
            </a:r>
            <a:endParaRPr lang="en-US" sz="28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DC9439E-87E6-4ED8-8C91-EEF762F08B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25285" y="4921087"/>
            <a:ext cx="3762375" cy="134302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659343A-0A77-4CD4-8265-48283CBC13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7920" y="1929746"/>
            <a:ext cx="8039100" cy="43815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A3D4912-7716-4B98-9811-5845B9FE6CD6}"/>
              </a:ext>
            </a:extLst>
          </p:cNvPr>
          <p:cNvSpPr txBox="1"/>
          <p:nvPr/>
        </p:nvSpPr>
        <p:spPr>
          <a:xfrm>
            <a:off x="429828" y="2366170"/>
            <a:ext cx="262445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Interna </a:t>
            </a:r>
            <a:r>
              <a:rPr lang="en-US" dirty="0" err="1"/>
              <a:t>reprezentacija</a:t>
            </a:r>
            <a:r>
              <a:rPr lang="en-US" dirty="0"/>
              <a:t> </a:t>
            </a:r>
            <a:r>
              <a:rPr lang="en-US" dirty="0" err="1"/>
              <a:t>slike</a:t>
            </a:r>
            <a:r>
              <a:rPr lang="en-US" dirty="0"/>
              <a:t> </a:t>
            </a:r>
            <a:r>
              <a:rPr lang="en-US" dirty="0" err="1"/>
              <a:t>kao</a:t>
            </a:r>
            <a:r>
              <a:rPr lang="en-US" dirty="0"/>
              <a:t> 1D </a:t>
            </a:r>
            <a:r>
              <a:rPr lang="en-US" dirty="0" err="1"/>
              <a:t>niza</a:t>
            </a:r>
            <a:r>
              <a:rPr lang="en-US" dirty="0"/>
              <a:t> </a:t>
            </a:r>
            <a:r>
              <a:rPr lang="en-US" dirty="0" err="1"/>
              <a:t>piksela</a:t>
            </a:r>
            <a:r>
              <a:rPr lang="en-US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Mogu</a:t>
            </a:r>
            <a:r>
              <a:rPr lang="sr-Latn-RS" dirty="0"/>
              <a:t>će direktno učitavanje i sačuvana u file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7751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649E32-8E22-4D50-8E90-D144F1D2C9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r-Latn-RS" dirty="0"/>
              <a:t>Core</a:t>
            </a:r>
            <a:br>
              <a:rPr lang="sr-Latn-RS" dirty="0"/>
            </a:br>
            <a:r>
              <a:rPr lang="sr-Latn-RS" sz="2800" dirty="0"/>
              <a:t>(Scaler.cpp)</a:t>
            </a:r>
            <a:endParaRPr lang="en-US" sz="28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78CF56-CF90-46F4-8275-AB02427743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46561" y="1825625"/>
            <a:ext cx="9498878" cy="4351338"/>
          </a:xfrm>
        </p:spPr>
      </p:pic>
    </p:spTree>
    <p:extLst>
      <p:ext uri="{BB962C8B-B14F-4D97-AF65-F5344CB8AC3E}">
        <p14:creationId xmlns:p14="http://schemas.microsoft.com/office/powerpoint/2010/main" val="41458560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44B781-BC4D-4666-9B17-639A8B57DA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sr-Latn-RS" dirty="0"/>
              <a:t>Inicijalizacija glavnom programa</a:t>
            </a:r>
            <a:br>
              <a:rPr lang="sr-Latn-RS" sz="2800" dirty="0"/>
            </a:br>
            <a:r>
              <a:rPr lang="sr-Latn-RS" sz="2800" dirty="0"/>
              <a:t>(</a:t>
            </a:r>
            <a:r>
              <a:rPr lang="en-US" sz="2800" dirty="0"/>
              <a:t>Image Upscaler.cpp</a:t>
            </a:r>
            <a:r>
              <a:rPr lang="sr-Latn-RS" sz="2800" dirty="0"/>
              <a:t>)</a:t>
            </a:r>
            <a:endParaRPr lang="en-US" sz="2800" dirty="0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E4EA98DB-B319-478C-8D0B-969043A3DA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60454" y="2016125"/>
            <a:ext cx="7794842" cy="4351338"/>
          </a:xfrm>
        </p:spPr>
      </p:pic>
    </p:spTree>
    <p:extLst>
      <p:ext uri="{BB962C8B-B14F-4D97-AF65-F5344CB8AC3E}">
        <p14:creationId xmlns:p14="http://schemas.microsoft.com/office/powerpoint/2010/main" val="22522870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DEC8EB-FCE8-4F38-8AFE-434A04FA5D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r-Latn-RS" dirty="0"/>
              <a:t>Pokretanje klasičnih interpolacijonih metoda</a:t>
            </a:r>
            <a:br>
              <a:rPr lang="sr-Latn-RS" sz="2800" dirty="0"/>
            </a:br>
            <a:r>
              <a:rPr lang="sr-Latn-RS" sz="2800" dirty="0"/>
              <a:t>(</a:t>
            </a:r>
            <a:r>
              <a:rPr lang="en-US" sz="2800" dirty="0"/>
              <a:t>Image Upscaler.cpp</a:t>
            </a:r>
            <a:r>
              <a:rPr lang="sr-Latn-RS" sz="2800" dirty="0"/>
              <a:t>)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801991D-25EB-4D2E-8C36-D4400B583A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677319"/>
            <a:ext cx="10353675" cy="120015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B7E03CF-46BC-4C34-A7CB-1173097A3C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5587" y="4164012"/>
            <a:ext cx="6600825" cy="216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3440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242</TotalTime>
  <Words>737</Words>
  <Application>Microsoft Office PowerPoint</Application>
  <PresentationFormat>Widescreen</PresentationFormat>
  <Paragraphs>104</Paragraphs>
  <Slides>45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0" baseType="lpstr">
      <vt:lpstr>Arial</vt:lpstr>
      <vt:lpstr>Calibri</vt:lpstr>
      <vt:lpstr>Calibri Light</vt:lpstr>
      <vt:lpstr>Cascadia Mono</vt:lpstr>
      <vt:lpstr>Office Theme</vt:lpstr>
      <vt:lpstr>Povećanje broja piksela fotografije primenom interpolacionih metoda</vt:lpstr>
      <vt:lpstr>Pokretanje programa</vt:lpstr>
      <vt:lpstr>Poredjenje rezultata (PSNR, SSIM i vreme)</vt:lpstr>
      <vt:lpstr>Poredjenje rezultata  (2x Upsacle)</vt:lpstr>
      <vt:lpstr>Poredjenje rezultata  (4x Upsacle)</vt:lpstr>
      <vt:lpstr>Core (Image.h)</vt:lpstr>
      <vt:lpstr>Core (Scaler.cpp)</vt:lpstr>
      <vt:lpstr>Inicijalizacija glavnom programa (Image Upscaler.cpp)</vt:lpstr>
      <vt:lpstr>Pokretanje klasičnih interpolacijonih metoda (Image Upscaler.cpp)</vt:lpstr>
      <vt:lpstr>Telo run_upscale() funkcije (Image Upscaler.cpp)</vt:lpstr>
      <vt:lpstr>Primeri ispisa run_upscale() funkcije</vt:lpstr>
      <vt:lpstr>Primeri ispisa run_upscale() funkcije</vt:lpstr>
      <vt:lpstr>Pokretanje interpolacije istreniranom neurtonskom mrežom (Image Upscaler.cpp)</vt:lpstr>
      <vt:lpstr>Telo run_srcnn_upscale() funkcije (Image Upscaler.cpp)</vt:lpstr>
      <vt:lpstr>Primeri ispisa run_srcnn_upscale() funkcije</vt:lpstr>
      <vt:lpstr>Primeri ispisa run_srcnn_upscale() funkcije</vt:lpstr>
      <vt:lpstr>Interpolation (IInterpolator.h)</vt:lpstr>
      <vt:lpstr>Interpolation (Bilinear.cpp)</vt:lpstr>
      <vt:lpstr>Rezultati Bilinear Interpolacije</vt:lpstr>
      <vt:lpstr>Interpolation (bicubic.cpp)</vt:lpstr>
      <vt:lpstr>Interpolation (bicubic.cpp)</vt:lpstr>
      <vt:lpstr>Rezultati Bicubic Interpolacije</vt:lpstr>
      <vt:lpstr>Multi-Layer Cognitive Neural Network (SRCNN.py)</vt:lpstr>
      <vt:lpstr>Formiranje Dataseta za trening (SRDataset.py)</vt:lpstr>
      <vt:lpstr>Veštačko povećanje dataseta – parčanje (SRDataset.py)</vt:lpstr>
      <vt:lpstr>Veštačko povećanje dataseta – augumentacija (SRDataset.py)</vt:lpstr>
      <vt:lpstr>Trening (train_cnn.py)</vt:lpstr>
      <vt:lpstr>Trening (train_cnn.py)</vt:lpstr>
      <vt:lpstr>Trening (train_cnn.py)</vt:lpstr>
      <vt:lpstr>Export .pth u .onnx (export_onnx.py)</vt:lpstr>
      <vt:lpstr>Inicijalizacija ONNX modela u C++ (SRCNNUpscaler.cpp)</vt:lpstr>
      <vt:lpstr>Upscale slike koristeći ONNX model 1 (SRCNNUpscaler.cpp) </vt:lpstr>
      <vt:lpstr>Konvertovanje slike u OpenCV matricu (SRCNNUpscaler.cpp)</vt:lpstr>
      <vt:lpstr>Upscale slike koristeći ONNX model 2 (SRCNNUpscaler.cpp)</vt:lpstr>
      <vt:lpstr>Inferencija (SRCNNUpscaler.cpp)</vt:lpstr>
      <vt:lpstr>Konvertovanje OpenCV matrice u sliku (SRCNNUpscaler.cpp)</vt:lpstr>
      <vt:lpstr>Rezultati CNN Upscale-ovanja</vt:lpstr>
      <vt:lpstr>MSE metrika (Metrics.cpp)</vt:lpstr>
      <vt:lpstr>MSE metrika (Metrics.cpp)</vt:lpstr>
      <vt:lpstr>SSIM metrika – inicijalizacija (Metrics.cpp)</vt:lpstr>
      <vt:lpstr>SSIM metrika – Gaussian (Metrics.cpp)</vt:lpstr>
      <vt:lpstr>SSIM metrika – Vrednost za jedan kanal (Metrics.cpp)</vt:lpstr>
      <vt:lpstr>SSIM metrika – Vrednost za RGB kanale (Metrics.cpp)</vt:lpstr>
      <vt:lpstr>SSIM metrika – Konvolucija (1. pass) (Metrics.cpp)</vt:lpstr>
      <vt:lpstr>SSIM metrika – Konvolucija (2. pass) (Metrics.cpp)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Povećanje broja piksela fotografije primenom interpolacionih metoda</dc:title>
  <dc:creator>Nikola Pantovic</dc:creator>
  <cp:lastModifiedBy>Nikola Pantovic</cp:lastModifiedBy>
  <cp:revision>44</cp:revision>
  <dcterms:created xsi:type="dcterms:W3CDTF">2026-02-27T12:10:30Z</dcterms:created>
  <dcterms:modified xsi:type="dcterms:W3CDTF">2026-02-27T22:05:50Z</dcterms:modified>
</cp:coreProperties>
</file>